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a285b4ab7c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a285b4ab7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a285b4ab7c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a285b4ab7c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a28ee096d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a28ee096d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a285b4ab7c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a285b4ab7c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a285b4ab7c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a285b4ab7c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a285b4ab7c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a285b4ab7c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a28ee096d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a28ee096d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a28a8d1dc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a28a8d1dc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a285b4ab7c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a285b4ab7c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285b4ab7c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a285b4ab7c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a285b4ab7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a285b4ab7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a285b4ab7c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a285b4ab7c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a285b4ab7c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a285b4ab7c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a28ee096d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a28ee096d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a285b4ab7c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a285b4ab7c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a28ee096d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a28ee096d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a285b4ab7c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a285b4ab7c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a28ee096d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a28ee096d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285b4ab7c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a285b4ab7c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a285b4ab7c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a285b4ab7c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a285b4ab7c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a285b4ab7c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a285b4ab7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a285b4ab7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a285b4ab7c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a285b4ab7c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a28ee096d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a28ee096d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a285b4ab7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a285b4ab7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a285b4ab7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a285b4ab7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a28ee096d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a28ee096d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a28ee096d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a28ee096d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a28ee096d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a28ee096d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1.png"/><Relationship Id="rId5" Type="http://schemas.openxmlformats.org/officeDocument/2006/relationships/image" Target="../media/image27.png"/><Relationship Id="rId6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Relationship Id="rId4" Type="http://schemas.openxmlformats.org/officeDocument/2006/relationships/image" Target="../media/image20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jpg"/><Relationship Id="rId4" Type="http://schemas.openxmlformats.org/officeDocument/2006/relationships/image" Target="../media/image20.png"/><Relationship Id="rId5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jpg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jp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jp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1052750"/>
            <a:ext cx="8520600" cy="112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Exploradores Espaciais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663250"/>
            <a:ext cx="8520600" cy="18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</a:rPr>
              <a:t>Projeto de desenvolvimento de Software</a:t>
            </a:r>
            <a:endParaRPr sz="305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</a:rPr>
              <a:t>Técnicas de Programação–CSE20–S71</a:t>
            </a:r>
            <a:endParaRPr sz="305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</a:rPr>
              <a:t>Universidade Tecnológica do Paraná – UTFPR</a:t>
            </a:r>
            <a:endParaRPr sz="305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</a:rPr>
              <a:t>Autores: </a:t>
            </a:r>
            <a:endParaRPr sz="305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</a:rPr>
              <a:t>Bruno Kunnen</a:t>
            </a:r>
            <a:endParaRPr sz="305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</a:rPr>
              <a:t>Leticia Walger</a:t>
            </a:r>
            <a:endParaRPr sz="30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type="ctrTitle"/>
          </p:nvPr>
        </p:nvSpPr>
        <p:spPr>
          <a:xfrm>
            <a:off x="583650" y="1976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Cumpridos</a:t>
            </a:r>
            <a:endParaRPr/>
          </a:p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3243450" y="977300"/>
            <a:ext cx="26571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50">
                <a:solidFill>
                  <a:schemeClr val="dk1"/>
                </a:solidFill>
              </a:rPr>
              <a:t>3 Tipos de </a:t>
            </a:r>
            <a:r>
              <a:rPr lang="pt-BR" sz="6650">
                <a:solidFill>
                  <a:schemeClr val="dk1"/>
                </a:solidFill>
              </a:rPr>
              <a:t>Obstáculos</a:t>
            </a:r>
            <a:endParaRPr sz="305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897" y="2571760"/>
            <a:ext cx="2502550" cy="12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700" y="2291137"/>
            <a:ext cx="2103500" cy="14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1313" y="2375100"/>
            <a:ext cx="1561375" cy="15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>
            <p:ph type="ctrTitle"/>
          </p:nvPr>
        </p:nvSpPr>
        <p:spPr>
          <a:xfrm>
            <a:off x="583650" y="1976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Cumpridos</a:t>
            </a:r>
            <a:endParaRPr/>
          </a:p>
        </p:txBody>
      </p:sp>
      <p:sp>
        <p:nvSpPr>
          <p:cNvPr id="139" name="Google Shape;139;p23"/>
          <p:cNvSpPr txBox="1"/>
          <p:nvPr>
            <p:ph idx="1" type="subTitle"/>
          </p:nvPr>
        </p:nvSpPr>
        <p:spPr>
          <a:xfrm>
            <a:off x="3243450" y="977300"/>
            <a:ext cx="26571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50">
                <a:solidFill>
                  <a:schemeClr val="dk1"/>
                </a:solidFill>
              </a:rPr>
              <a:t>3 Tipos de Inimigos</a:t>
            </a:r>
            <a:endParaRPr sz="305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4">
            <a:alphaModFix/>
          </a:blip>
          <a:srcRect b="20077" l="38735" r="30655" t="27651"/>
          <a:stretch/>
        </p:blipFill>
        <p:spPr>
          <a:xfrm>
            <a:off x="2775485" y="1391000"/>
            <a:ext cx="3179817" cy="351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type="ctrTitle"/>
          </p:nvPr>
        </p:nvSpPr>
        <p:spPr>
          <a:xfrm>
            <a:off x="583650" y="1976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Cumpridos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3243450" y="977300"/>
            <a:ext cx="26571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50">
                <a:solidFill>
                  <a:schemeClr val="dk1"/>
                </a:solidFill>
              </a:rPr>
              <a:t>3 Tipos de Inimigos</a:t>
            </a:r>
            <a:endParaRPr sz="305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646" y="1607350"/>
            <a:ext cx="1324825" cy="26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1804" y="1633375"/>
            <a:ext cx="2714721" cy="26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4375" y="1599012"/>
            <a:ext cx="1757128" cy="27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>
            <p:ph type="ctrTitle"/>
          </p:nvPr>
        </p:nvSpPr>
        <p:spPr>
          <a:xfrm>
            <a:off x="583650" y="1976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Cumpridos</a:t>
            </a:r>
            <a:endParaRPr/>
          </a:p>
        </p:txBody>
      </p:sp>
      <p:sp>
        <p:nvSpPr>
          <p:cNvPr id="157" name="Google Shape;157;p25"/>
          <p:cNvSpPr txBox="1"/>
          <p:nvPr>
            <p:ph idx="1" type="subTitle"/>
          </p:nvPr>
        </p:nvSpPr>
        <p:spPr>
          <a:xfrm>
            <a:off x="2431650" y="977300"/>
            <a:ext cx="43707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400">
                <a:solidFill>
                  <a:schemeClr val="dk1"/>
                </a:solidFill>
              </a:rPr>
              <a:t>Instâncias</a:t>
            </a:r>
            <a:r>
              <a:rPr lang="pt-BR" sz="6400">
                <a:solidFill>
                  <a:schemeClr val="dk1"/>
                </a:solidFill>
              </a:rPr>
              <a:t> aleatórias de inimigos e obstáculos.</a:t>
            </a:r>
            <a:endParaRPr sz="6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 rotWithShape="1">
          <a:blip r:embed="rId4">
            <a:alphaModFix/>
          </a:blip>
          <a:srcRect b="13263" l="10819" r="26855" t="68365"/>
          <a:stretch/>
        </p:blipFill>
        <p:spPr>
          <a:xfrm>
            <a:off x="226938" y="2037200"/>
            <a:ext cx="8690125" cy="165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>
            <p:ph type="ctrTitle"/>
          </p:nvPr>
        </p:nvSpPr>
        <p:spPr>
          <a:xfrm>
            <a:off x="583650" y="1976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Cumpridos</a:t>
            </a:r>
            <a:endParaRPr/>
          </a:p>
        </p:txBody>
      </p:sp>
      <p:sp>
        <p:nvSpPr>
          <p:cNvPr id="165" name="Google Shape;165;p26"/>
          <p:cNvSpPr txBox="1"/>
          <p:nvPr>
            <p:ph idx="1" type="subTitle"/>
          </p:nvPr>
        </p:nvSpPr>
        <p:spPr>
          <a:xfrm>
            <a:off x="3463200" y="977300"/>
            <a:ext cx="22176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400">
                <a:solidFill>
                  <a:schemeClr val="dk1"/>
                </a:solidFill>
              </a:rPr>
              <a:t>Gerenciar colisões</a:t>
            </a:r>
            <a:endParaRPr sz="6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4">
            <a:alphaModFix/>
          </a:blip>
          <a:srcRect b="41856" l="50861" r="12946" t="13448"/>
          <a:stretch/>
        </p:blipFill>
        <p:spPr>
          <a:xfrm>
            <a:off x="2691875" y="1481925"/>
            <a:ext cx="3988352" cy="3184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>
            <p:ph type="ctrTitle"/>
          </p:nvPr>
        </p:nvSpPr>
        <p:spPr>
          <a:xfrm>
            <a:off x="583650" y="1976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Cumpridos</a:t>
            </a:r>
            <a:endParaRPr/>
          </a:p>
        </p:txBody>
      </p:sp>
      <p:sp>
        <p:nvSpPr>
          <p:cNvPr id="173" name="Google Shape;173;p27"/>
          <p:cNvSpPr txBox="1"/>
          <p:nvPr>
            <p:ph idx="1" type="subTitle"/>
          </p:nvPr>
        </p:nvSpPr>
        <p:spPr>
          <a:xfrm>
            <a:off x="2961450" y="977300"/>
            <a:ext cx="32211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400">
                <a:solidFill>
                  <a:schemeClr val="dk1"/>
                </a:solidFill>
              </a:rPr>
              <a:t>Nome Jogador e Lista Ranking</a:t>
            </a:r>
            <a:endParaRPr sz="6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4">
            <a:alphaModFix/>
          </a:blip>
          <a:srcRect b="43284" l="23347" r="48509" t="15655"/>
          <a:stretch/>
        </p:blipFill>
        <p:spPr>
          <a:xfrm>
            <a:off x="2651050" y="1472200"/>
            <a:ext cx="3737574" cy="352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>
            <p:ph type="ctrTitle"/>
          </p:nvPr>
        </p:nvSpPr>
        <p:spPr>
          <a:xfrm>
            <a:off x="583650" y="1976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Cumpridos</a:t>
            </a:r>
            <a:endParaRPr/>
          </a:p>
        </p:txBody>
      </p:sp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2961450" y="977300"/>
            <a:ext cx="32211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400">
                <a:solidFill>
                  <a:schemeClr val="dk1"/>
                </a:solidFill>
              </a:rPr>
              <a:t>Nome Jogador e Lista Ranking</a:t>
            </a:r>
            <a:endParaRPr sz="6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200" y="950425"/>
            <a:ext cx="6837299" cy="40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>
            <p:ph type="ctrTitle"/>
          </p:nvPr>
        </p:nvSpPr>
        <p:spPr>
          <a:xfrm>
            <a:off x="583650" y="1976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Cumpridos</a:t>
            </a:r>
            <a:endParaRPr/>
          </a:p>
        </p:txBody>
      </p:sp>
      <p:sp>
        <p:nvSpPr>
          <p:cNvPr id="189" name="Google Shape;189;p29"/>
          <p:cNvSpPr txBox="1"/>
          <p:nvPr>
            <p:ph idx="1" type="subTitle"/>
          </p:nvPr>
        </p:nvSpPr>
        <p:spPr>
          <a:xfrm>
            <a:off x="2961450" y="977300"/>
            <a:ext cx="32211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400">
                <a:solidFill>
                  <a:schemeClr val="dk1"/>
                </a:solidFill>
              </a:rPr>
              <a:t>Tela de </a:t>
            </a:r>
            <a:r>
              <a:rPr lang="pt-BR" sz="6400">
                <a:solidFill>
                  <a:schemeClr val="dk1"/>
                </a:solidFill>
              </a:rPr>
              <a:t>Pause</a:t>
            </a:r>
            <a:endParaRPr sz="6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22" y="1515000"/>
            <a:ext cx="3787024" cy="33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850" y="1958825"/>
            <a:ext cx="4488428" cy="23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 txBox="1"/>
          <p:nvPr>
            <p:ph type="ctrTitle"/>
          </p:nvPr>
        </p:nvSpPr>
        <p:spPr>
          <a:xfrm>
            <a:off x="311700" y="2011350"/>
            <a:ext cx="8520600" cy="112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 Utilizados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>
            <p:ph type="ctrTitle"/>
          </p:nvPr>
        </p:nvSpPr>
        <p:spPr>
          <a:xfrm>
            <a:off x="583650" y="1976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 Utilizados</a:t>
            </a:r>
            <a:endParaRPr/>
          </a:p>
        </p:txBody>
      </p:sp>
      <p:sp>
        <p:nvSpPr>
          <p:cNvPr id="204" name="Google Shape;204;p31"/>
          <p:cNvSpPr txBox="1"/>
          <p:nvPr>
            <p:ph idx="1" type="subTitle"/>
          </p:nvPr>
        </p:nvSpPr>
        <p:spPr>
          <a:xfrm>
            <a:off x="325875" y="1284900"/>
            <a:ext cx="1392600" cy="1518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Elementares: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Classes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Objetos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Atributos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Métodos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 rotWithShape="1">
          <a:blip r:embed="rId4">
            <a:alphaModFix/>
          </a:blip>
          <a:srcRect b="50185" l="45473" r="45955" t="26519"/>
          <a:stretch/>
        </p:blipFill>
        <p:spPr>
          <a:xfrm>
            <a:off x="2504949" y="1131275"/>
            <a:ext cx="2016502" cy="354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 rotWithShape="1">
          <a:blip r:embed="rId4">
            <a:alphaModFix/>
          </a:blip>
          <a:srcRect b="3410" l="44120" r="29677" t="52462"/>
          <a:stretch/>
        </p:blipFill>
        <p:spPr>
          <a:xfrm>
            <a:off x="5105900" y="983162"/>
            <a:ext cx="3526426" cy="383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2011350"/>
            <a:ext cx="8520600" cy="112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/>
          <p:nvPr>
            <p:ph type="ctrTitle"/>
          </p:nvPr>
        </p:nvSpPr>
        <p:spPr>
          <a:xfrm>
            <a:off x="583650" y="1976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 Utilizados</a:t>
            </a:r>
            <a:endParaRPr/>
          </a:p>
        </p:txBody>
      </p:sp>
      <p:sp>
        <p:nvSpPr>
          <p:cNvPr id="213" name="Google Shape;213;p32"/>
          <p:cNvSpPr txBox="1"/>
          <p:nvPr>
            <p:ph idx="1" type="subTitle"/>
          </p:nvPr>
        </p:nvSpPr>
        <p:spPr>
          <a:xfrm>
            <a:off x="325875" y="1284900"/>
            <a:ext cx="1392600" cy="1518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Relações: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Direcional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Agregação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Herança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 rotWithShape="1">
          <a:blip r:embed="rId4">
            <a:alphaModFix/>
          </a:blip>
          <a:srcRect b="2843" l="43878" r="29184" t="51735"/>
          <a:stretch/>
        </p:blipFill>
        <p:spPr>
          <a:xfrm>
            <a:off x="1881475" y="1220600"/>
            <a:ext cx="3214700" cy="350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 rotWithShape="1">
          <a:blip r:embed="rId5">
            <a:alphaModFix/>
          </a:blip>
          <a:srcRect b="23671" l="34819" r="44855" t="23524"/>
          <a:stretch/>
        </p:blipFill>
        <p:spPr>
          <a:xfrm>
            <a:off x="5826775" y="928600"/>
            <a:ext cx="2328202" cy="391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>
            <p:ph type="ctrTitle"/>
          </p:nvPr>
        </p:nvSpPr>
        <p:spPr>
          <a:xfrm>
            <a:off x="583650" y="1976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 Utilizados</a:t>
            </a:r>
            <a:endParaRPr/>
          </a:p>
        </p:txBody>
      </p:sp>
      <p:sp>
        <p:nvSpPr>
          <p:cNvPr id="222" name="Google Shape;222;p33"/>
          <p:cNvSpPr txBox="1"/>
          <p:nvPr>
            <p:ph idx="1" type="subTitle"/>
          </p:nvPr>
        </p:nvSpPr>
        <p:spPr>
          <a:xfrm>
            <a:off x="137900" y="1293425"/>
            <a:ext cx="2674200" cy="2366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Ponteiros, Generalizações,exceções: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Operator this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Alocação Dinâmica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Gabaritos/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Templates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Tratamento de exceções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 rotWithShape="1">
          <a:blip r:embed="rId4">
            <a:alphaModFix/>
          </a:blip>
          <a:srcRect b="6630" l="39471" r="31632" t="11717"/>
          <a:stretch/>
        </p:blipFill>
        <p:spPr>
          <a:xfrm>
            <a:off x="3412625" y="977310"/>
            <a:ext cx="2178074" cy="3978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 rotWithShape="1">
          <a:blip r:embed="rId4">
            <a:alphaModFix/>
          </a:blip>
          <a:srcRect b="11110" l="42943" r="35139" t="66162"/>
          <a:stretch/>
        </p:blipFill>
        <p:spPr>
          <a:xfrm>
            <a:off x="5886150" y="1867074"/>
            <a:ext cx="2674202" cy="1792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 txBox="1"/>
          <p:nvPr>
            <p:ph type="ctrTitle"/>
          </p:nvPr>
        </p:nvSpPr>
        <p:spPr>
          <a:xfrm>
            <a:off x="583650" y="1976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 Utilizados</a:t>
            </a:r>
            <a:endParaRPr/>
          </a:p>
        </p:txBody>
      </p:sp>
      <p:sp>
        <p:nvSpPr>
          <p:cNvPr id="231" name="Google Shape;231;p34"/>
          <p:cNvSpPr txBox="1"/>
          <p:nvPr>
            <p:ph idx="1" type="subTitle"/>
          </p:nvPr>
        </p:nvSpPr>
        <p:spPr>
          <a:xfrm>
            <a:off x="137900" y="1293425"/>
            <a:ext cx="2674200" cy="2366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Ponteiros, Generalizações,exceções: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Operator this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Alocação Dinâmica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Gabaritos/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Templates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Tratamento de exceções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4">
            <a:alphaModFix/>
          </a:blip>
          <a:srcRect b="10981" l="38366" r="33227" t="27841"/>
          <a:stretch/>
        </p:blipFill>
        <p:spPr>
          <a:xfrm>
            <a:off x="3664175" y="977300"/>
            <a:ext cx="3818650" cy="395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>
            <p:ph type="ctrTitle"/>
          </p:nvPr>
        </p:nvSpPr>
        <p:spPr>
          <a:xfrm>
            <a:off x="583650" y="1976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 Utilizados</a:t>
            </a:r>
            <a:endParaRPr/>
          </a:p>
        </p:txBody>
      </p:sp>
      <p:sp>
        <p:nvSpPr>
          <p:cNvPr id="239" name="Google Shape;239;p35"/>
          <p:cNvSpPr txBox="1"/>
          <p:nvPr>
            <p:ph idx="1" type="subTitle"/>
          </p:nvPr>
        </p:nvSpPr>
        <p:spPr>
          <a:xfrm>
            <a:off x="257525" y="1378875"/>
            <a:ext cx="2042100" cy="1582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Sobrecarga de: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Métodos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Operadores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5"/>
          <p:cNvPicPr preferRelativeResize="0"/>
          <p:nvPr/>
        </p:nvPicPr>
        <p:blipFill rotWithShape="1">
          <a:blip r:embed="rId4">
            <a:alphaModFix/>
          </a:blip>
          <a:srcRect b="5926" l="35768" r="31188" t="82199"/>
          <a:stretch/>
        </p:blipFill>
        <p:spPr>
          <a:xfrm>
            <a:off x="3152500" y="1257874"/>
            <a:ext cx="4599700" cy="10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4">
            <a:alphaModFix/>
          </a:blip>
          <a:srcRect b="33885" l="26734" r="40206" t="34321"/>
          <a:stretch/>
        </p:blipFill>
        <p:spPr>
          <a:xfrm>
            <a:off x="3415525" y="2399775"/>
            <a:ext cx="4161326" cy="258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6"/>
          <p:cNvSpPr txBox="1"/>
          <p:nvPr>
            <p:ph type="ctrTitle"/>
          </p:nvPr>
        </p:nvSpPr>
        <p:spPr>
          <a:xfrm>
            <a:off x="583650" y="1976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 Utilizados</a:t>
            </a:r>
            <a:endParaRPr/>
          </a:p>
        </p:txBody>
      </p:sp>
      <p:sp>
        <p:nvSpPr>
          <p:cNvPr id="248" name="Google Shape;248;p36"/>
          <p:cNvSpPr txBox="1"/>
          <p:nvPr>
            <p:ph idx="1" type="subTitle"/>
          </p:nvPr>
        </p:nvSpPr>
        <p:spPr>
          <a:xfrm>
            <a:off x="257525" y="1378875"/>
            <a:ext cx="2042100" cy="1582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Sobrecarga de: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Métodos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Operadores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6"/>
          <p:cNvPicPr preferRelativeResize="0"/>
          <p:nvPr/>
        </p:nvPicPr>
        <p:blipFill rotWithShape="1">
          <a:blip r:embed="rId4">
            <a:alphaModFix/>
          </a:blip>
          <a:srcRect b="37320" l="30289" r="56241" t="35217"/>
          <a:stretch/>
        </p:blipFill>
        <p:spPr>
          <a:xfrm>
            <a:off x="2543900" y="1428425"/>
            <a:ext cx="2152873" cy="283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 rotWithShape="1">
          <a:blip r:embed="rId5">
            <a:alphaModFix/>
          </a:blip>
          <a:srcRect b="41846" l="50000" r="20246" t="15918"/>
          <a:stretch/>
        </p:blipFill>
        <p:spPr>
          <a:xfrm>
            <a:off x="5018250" y="1093863"/>
            <a:ext cx="3821450" cy="35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 txBox="1"/>
          <p:nvPr>
            <p:ph type="ctrTitle"/>
          </p:nvPr>
        </p:nvSpPr>
        <p:spPr>
          <a:xfrm>
            <a:off x="583650" y="1976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 Utilizados</a:t>
            </a:r>
            <a:endParaRPr/>
          </a:p>
        </p:txBody>
      </p:sp>
      <p:sp>
        <p:nvSpPr>
          <p:cNvPr id="257" name="Google Shape;257;p37"/>
          <p:cNvSpPr txBox="1"/>
          <p:nvPr>
            <p:ph idx="1" type="subTitle"/>
          </p:nvPr>
        </p:nvSpPr>
        <p:spPr>
          <a:xfrm>
            <a:off x="257525" y="1378875"/>
            <a:ext cx="2212800" cy="2276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Virtualidade: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Métodos virtuais.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Polimorfismo.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Classes abstratas.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Coesão e Desacoplamento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7"/>
          <p:cNvPicPr preferRelativeResize="0"/>
          <p:nvPr/>
        </p:nvPicPr>
        <p:blipFill rotWithShape="1">
          <a:blip r:embed="rId4">
            <a:alphaModFix/>
          </a:blip>
          <a:srcRect b="50185" l="45473" r="45955" t="26519"/>
          <a:stretch/>
        </p:blipFill>
        <p:spPr>
          <a:xfrm>
            <a:off x="6015775" y="977300"/>
            <a:ext cx="2212803" cy="38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 rotWithShape="1">
          <a:blip r:embed="rId5">
            <a:alphaModFix/>
          </a:blip>
          <a:srcRect b="56438" l="29308" r="52692" t="17607"/>
          <a:stretch/>
        </p:blipFill>
        <p:spPr>
          <a:xfrm>
            <a:off x="3050450" y="1586542"/>
            <a:ext cx="2385198" cy="222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 txBox="1"/>
          <p:nvPr>
            <p:ph type="ctrTitle"/>
          </p:nvPr>
        </p:nvSpPr>
        <p:spPr>
          <a:xfrm>
            <a:off x="583650" y="1976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 Utilizados</a:t>
            </a:r>
            <a:endParaRPr/>
          </a:p>
        </p:txBody>
      </p:sp>
      <p:sp>
        <p:nvSpPr>
          <p:cNvPr id="266" name="Google Shape;266;p38"/>
          <p:cNvSpPr txBox="1"/>
          <p:nvPr>
            <p:ph idx="1" type="subTitle"/>
          </p:nvPr>
        </p:nvSpPr>
        <p:spPr>
          <a:xfrm>
            <a:off x="257525" y="1378875"/>
            <a:ext cx="2212800" cy="2276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Virtualidade: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Métodos virtuais.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Polimorfismo.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Classes abstratas.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Coesão e Desacoplamento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8"/>
          <p:cNvPicPr preferRelativeResize="0"/>
          <p:nvPr/>
        </p:nvPicPr>
        <p:blipFill rotWithShape="1">
          <a:blip r:embed="rId4">
            <a:alphaModFix/>
          </a:blip>
          <a:srcRect b="7976" l="9596" r="27100" t="13592"/>
          <a:stretch/>
        </p:blipFill>
        <p:spPr>
          <a:xfrm>
            <a:off x="2972525" y="977300"/>
            <a:ext cx="5036349" cy="403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83650" y="1976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 Utilizados</a:t>
            </a:r>
            <a:endParaRPr/>
          </a:p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257525" y="1378875"/>
            <a:ext cx="1341600" cy="1815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Uso da STL: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String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Map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List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Vector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9"/>
          <p:cNvPicPr preferRelativeResize="0"/>
          <p:nvPr/>
        </p:nvPicPr>
        <p:blipFill rotWithShape="1">
          <a:blip r:embed="rId4">
            <a:alphaModFix/>
          </a:blip>
          <a:srcRect b="41846" l="50000" r="20246" t="15918"/>
          <a:stretch/>
        </p:blipFill>
        <p:spPr>
          <a:xfrm>
            <a:off x="5213075" y="1046475"/>
            <a:ext cx="3821450" cy="360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 rotWithShape="1">
          <a:blip r:embed="rId5">
            <a:alphaModFix/>
          </a:blip>
          <a:srcRect b="10981" l="38366" r="33227" t="27841"/>
          <a:stretch/>
        </p:blipFill>
        <p:spPr>
          <a:xfrm>
            <a:off x="1666487" y="1046475"/>
            <a:ext cx="3479214" cy="360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0"/>
          <p:cNvSpPr txBox="1"/>
          <p:nvPr>
            <p:ph type="ctrTitle"/>
          </p:nvPr>
        </p:nvSpPr>
        <p:spPr>
          <a:xfrm>
            <a:off x="583650" y="1976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 Utilizados</a:t>
            </a:r>
            <a:endParaRPr/>
          </a:p>
        </p:txBody>
      </p:sp>
      <p:sp>
        <p:nvSpPr>
          <p:cNvPr id="283" name="Google Shape;283;p40"/>
          <p:cNvSpPr txBox="1"/>
          <p:nvPr>
            <p:ph idx="1" type="subTitle"/>
          </p:nvPr>
        </p:nvSpPr>
        <p:spPr>
          <a:xfrm>
            <a:off x="257525" y="1378875"/>
            <a:ext cx="1692000" cy="2114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Engenharia de Software: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Diagrama de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classes UML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Uso padrão Singleton.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40"/>
          <p:cNvPicPr preferRelativeResize="0"/>
          <p:nvPr/>
        </p:nvPicPr>
        <p:blipFill rotWithShape="1">
          <a:blip r:embed="rId4">
            <a:alphaModFix/>
          </a:blip>
          <a:srcRect b="10981" l="38366" r="33227" t="27841"/>
          <a:stretch/>
        </p:blipFill>
        <p:spPr>
          <a:xfrm>
            <a:off x="2095098" y="1494575"/>
            <a:ext cx="3027251" cy="31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0"/>
          <p:cNvPicPr preferRelativeResize="0"/>
          <p:nvPr/>
        </p:nvPicPr>
        <p:blipFill rotWithShape="1">
          <a:blip r:embed="rId5">
            <a:alphaModFix/>
          </a:blip>
          <a:srcRect b="24507" l="41113" r="42065" t="56593"/>
          <a:stretch/>
        </p:blipFill>
        <p:spPr>
          <a:xfrm>
            <a:off x="5485826" y="1810750"/>
            <a:ext cx="3074524" cy="223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1"/>
          <p:cNvSpPr txBox="1"/>
          <p:nvPr>
            <p:ph type="ctrTitle"/>
          </p:nvPr>
        </p:nvSpPr>
        <p:spPr>
          <a:xfrm>
            <a:off x="583650" y="1976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 Utilizados</a:t>
            </a:r>
            <a:endParaRPr/>
          </a:p>
        </p:txBody>
      </p:sp>
      <p:sp>
        <p:nvSpPr>
          <p:cNvPr id="292" name="Google Shape;292;p41"/>
          <p:cNvSpPr txBox="1"/>
          <p:nvPr>
            <p:ph idx="1" type="subTitle"/>
          </p:nvPr>
        </p:nvSpPr>
        <p:spPr>
          <a:xfrm>
            <a:off x="257525" y="1378875"/>
            <a:ext cx="1854000" cy="2121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Engenharia de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Software: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pt-BR" sz="1600">
                <a:solidFill>
                  <a:schemeClr val="dk1"/>
                </a:solidFill>
              </a:rPr>
              <a:t>Uso do GitHub para controle das versões e compartilhamento do código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1"/>
          <p:cNvSpPr/>
          <p:nvPr/>
        </p:nvSpPr>
        <p:spPr>
          <a:xfrm>
            <a:off x="2572950" y="1034925"/>
            <a:ext cx="4818900" cy="295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9200" y="1206125"/>
            <a:ext cx="4333752" cy="24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0" y="137775"/>
            <a:ext cx="8520600" cy="7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</a:t>
            </a:r>
            <a:r>
              <a:rPr lang="pt-BR"/>
              <a:t>Classes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050" y="745600"/>
            <a:ext cx="7695898" cy="434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2"/>
          <p:cNvSpPr txBox="1"/>
          <p:nvPr>
            <p:ph type="ctrTitle"/>
          </p:nvPr>
        </p:nvSpPr>
        <p:spPr>
          <a:xfrm>
            <a:off x="311700" y="206900"/>
            <a:ext cx="8520600" cy="112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301" name="Google Shape;301;p42"/>
          <p:cNvSpPr txBox="1"/>
          <p:nvPr>
            <p:ph idx="1" type="subTitle"/>
          </p:nvPr>
        </p:nvSpPr>
        <p:spPr>
          <a:xfrm>
            <a:off x="172075" y="1846575"/>
            <a:ext cx="41952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pt-BR" sz="3270">
                <a:solidFill>
                  <a:schemeClr val="dk1"/>
                </a:solidFill>
              </a:rPr>
              <a:t>REQUISITOS </a:t>
            </a:r>
            <a:endParaRPr sz="327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pt-BR" sz="3270">
                <a:solidFill>
                  <a:schemeClr val="dk1"/>
                </a:solidFill>
              </a:rPr>
              <a:t>FUNCIONAIS</a:t>
            </a:r>
            <a:endParaRPr sz="327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pt-BR" sz="3561">
                <a:solidFill>
                  <a:schemeClr val="dk1"/>
                </a:solidFill>
              </a:rPr>
              <a:t>10</a:t>
            </a:r>
            <a:r>
              <a:rPr b="1" lang="pt-BR" sz="3561">
                <a:solidFill>
                  <a:schemeClr val="dk1"/>
                </a:solidFill>
              </a:rPr>
              <a:t>0%</a:t>
            </a:r>
            <a:endParaRPr b="1" sz="356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3270">
              <a:solidFill>
                <a:schemeClr val="dk1"/>
              </a:solidFill>
            </a:endParaRPr>
          </a:p>
        </p:txBody>
      </p:sp>
      <p:sp>
        <p:nvSpPr>
          <p:cNvPr id="302" name="Google Shape;302;p42"/>
          <p:cNvSpPr txBox="1"/>
          <p:nvPr>
            <p:ph idx="1" type="subTitle"/>
          </p:nvPr>
        </p:nvSpPr>
        <p:spPr>
          <a:xfrm>
            <a:off x="4367275" y="1846575"/>
            <a:ext cx="41952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pt-BR" sz="3270">
                <a:solidFill>
                  <a:schemeClr val="dk1"/>
                </a:solidFill>
              </a:rPr>
              <a:t>CONCEITOS </a:t>
            </a:r>
            <a:endParaRPr sz="327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pt-BR" sz="3270">
                <a:solidFill>
                  <a:schemeClr val="dk1"/>
                </a:solidFill>
              </a:rPr>
              <a:t>UTILIZADOS</a:t>
            </a:r>
            <a:endParaRPr sz="327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pt-BR" sz="3561">
                <a:solidFill>
                  <a:schemeClr val="dk1"/>
                </a:solidFill>
              </a:rPr>
              <a:t>75</a:t>
            </a:r>
            <a:r>
              <a:rPr b="1" lang="pt-BR" sz="3561">
                <a:solidFill>
                  <a:schemeClr val="dk1"/>
                </a:solidFill>
              </a:rPr>
              <a:t>%</a:t>
            </a:r>
            <a:endParaRPr b="1" sz="356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327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type="ctrTitle"/>
          </p:nvPr>
        </p:nvSpPr>
        <p:spPr>
          <a:xfrm>
            <a:off x="583650" y="1976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Cumpridos</a:t>
            </a:r>
            <a:endParaRPr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230600" y="834850"/>
            <a:ext cx="24948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50">
                <a:solidFill>
                  <a:schemeClr val="dk1"/>
                </a:solidFill>
              </a:rPr>
              <a:t>Menu de opções </a:t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b="54877" l="38712" r="25803" t="5212"/>
          <a:stretch/>
        </p:blipFill>
        <p:spPr>
          <a:xfrm>
            <a:off x="2680800" y="1520925"/>
            <a:ext cx="3282349" cy="283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type="ctrTitle"/>
          </p:nvPr>
        </p:nvSpPr>
        <p:spPr>
          <a:xfrm>
            <a:off x="583650" y="1976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Cumpridos</a:t>
            </a:r>
            <a:endParaRPr/>
          </a:p>
        </p:txBody>
      </p:sp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3230600" y="834850"/>
            <a:ext cx="24948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50">
                <a:solidFill>
                  <a:schemeClr val="dk1"/>
                </a:solidFill>
              </a:rPr>
              <a:t>Menu de </a:t>
            </a:r>
            <a:r>
              <a:rPr lang="pt-BR" sz="6650">
                <a:solidFill>
                  <a:schemeClr val="dk1"/>
                </a:solidFill>
              </a:rPr>
              <a:t>opções</a:t>
            </a:r>
            <a:r>
              <a:rPr lang="pt-BR" sz="6650">
                <a:solidFill>
                  <a:schemeClr val="dk1"/>
                </a:solidFill>
              </a:rPr>
              <a:t> </a:t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463" y="1248548"/>
            <a:ext cx="6971075" cy="36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ctrTitle"/>
          </p:nvPr>
        </p:nvSpPr>
        <p:spPr>
          <a:xfrm>
            <a:off x="583650" y="51475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Cumpridos</a:t>
            </a:r>
            <a:endParaRPr/>
          </a:p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2641325" y="763000"/>
            <a:ext cx="35970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50">
                <a:solidFill>
                  <a:schemeClr val="dk1"/>
                </a:solidFill>
              </a:rPr>
              <a:t>Disponibilizar pel</a:t>
            </a:r>
            <a:r>
              <a:rPr lang="pt-BR" sz="6650">
                <a:solidFill>
                  <a:schemeClr val="dk1"/>
                </a:solidFill>
              </a:rPr>
              <a:t>o menos</a:t>
            </a:r>
            <a:r>
              <a:rPr lang="pt-BR" sz="6650">
                <a:solidFill>
                  <a:schemeClr val="dk1"/>
                </a:solidFill>
              </a:rPr>
              <a:t> 2 Fase</a:t>
            </a:r>
            <a:r>
              <a:rPr lang="pt-BR" sz="6650">
                <a:solidFill>
                  <a:schemeClr val="dk1"/>
                </a:solidFill>
              </a:rPr>
              <a:t>s</a:t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4">
            <a:alphaModFix/>
          </a:blip>
          <a:srcRect b="32613" l="12367" r="14232" t="10380"/>
          <a:stretch/>
        </p:blipFill>
        <p:spPr>
          <a:xfrm>
            <a:off x="1375575" y="1363800"/>
            <a:ext cx="5931899" cy="337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ctrTitle"/>
          </p:nvPr>
        </p:nvSpPr>
        <p:spPr>
          <a:xfrm>
            <a:off x="583650" y="51475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Cumpridos</a:t>
            </a:r>
            <a:endParaRPr/>
          </a:p>
        </p:txBody>
      </p:sp>
      <p:sp>
        <p:nvSpPr>
          <p:cNvPr id="100" name="Google Shape;100;p19"/>
          <p:cNvSpPr txBox="1"/>
          <p:nvPr>
            <p:ph idx="1" type="subTitle"/>
          </p:nvPr>
        </p:nvSpPr>
        <p:spPr>
          <a:xfrm>
            <a:off x="2641325" y="763000"/>
            <a:ext cx="35970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50">
                <a:solidFill>
                  <a:schemeClr val="dk1"/>
                </a:solidFill>
              </a:rPr>
              <a:t>Disponibilizar pelo menos 2 Fases</a:t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4">
            <a:alphaModFix/>
          </a:blip>
          <a:srcRect b="1704" l="3977" r="64555" t="79356"/>
          <a:stretch/>
        </p:blipFill>
        <p:spPr>
          <a:xfrm>
            <a:off x="456949" y="1846012"/>
            <a:ext cx="3294899" cy="14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4">
            <a:alphaModFix/>
          </a:blip>
          <a:srcRect b="3030" l="36969" r="15481" t="79208"/>
          <a:stretch/>
        </p:blipFill>
        <p:spPr>
          <a:xfrm>
            <a:off x="4297375" y="2089525"/>
            <a:ext cx="4083983" cy="11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>
            <p:ph type="ctrTitle"/>
          </p:nvPr>
        </p:nvSpPr>
        <p:spPr>
          <a:xfrm>
            <a:off x="583650" y="1976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Cumpridos</a:t>
            </a:r>
            <a:endParaRPr/>
          </a:p>
        </p:txBody>
      </p:sp>
      <p:sp>
        <p:nvSpPr>
          <p:cNvPr id="109" name="Google Shape;109;p20"/>
          <p:cNvSpPr txBox="1"/>
          <p:nvPr>
            <p:ph idx="1" type="subTitle"/>
          </p:nvPr>
        </p:nvSpPr>
        <p:spPr>
          <a:xfrm>
            <a:off x="2641325" y="977300"/>
            <a:ext cx="35970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50">
                <a:solidFill>
                  <a:schemeClr val="dk1"/>
                </a:solidFill>
              </a:rPr>
              <a:t>Disponibilizar pelo menos 2 Fases</a:t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1699750" y="4333725"/>
            <a:ext cx="10182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50">
                <a:solidFill>
                  <a:schemeClr val="dk1"/>
                </a:solidFill>
              </a:rPr>
              <a:t>Fase 1</a:t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6219550" y="4333725"/>
            <a:ext cx="10182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50">
                <a:solidFill>
                  <a:schemeClr val="dk1"/>
                </a:solidFill>
              </a:rPr>
              <a:t>Fase 2</a:t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00" y="1654850"/>
            <a:ext cx="4216499" cy="24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1" y="1654850"/>
            <a:ext cx="4384717" cy="24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type="ctrTitle"/>
          </p:nvPr>
        </p:nvSpPr>
        <p:spPr>
          <a:xfrm>
            <a:off x="583650" y="68200"/>
            <a:ext cx="79767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Cumpridos</a:t>
            </a:r>
            <a:endParaRPr/>
          </a:p>
        </p:txBody>
      </p:sp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3243450" y="792225"/>
            <a:ext cx="26571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50">
                <a:solidFill>
                  <a:schemeClr val="dk1"/>
                </a:solidFill>
              </a:rPr>
              <a:t>3 Tipos de Obstáculos</a:t>
            </a:r>
            <a:endParaRPr sz="305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b="46213" l="23921" r="47427" t="14771"/>
          <a:stretch/>
        </p:blipFill>
        <p:spPr>
          <a:xfrm>
            <a:off x="407575" y="1394275"/>
            <a:ext cx="3363973" cy="296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4">
            <a:alphaModFix/>
          </a:blip>
          <a:srcRect b="12801" l="25625" r="50130" t="54171"/>
          <a:stretch/>
        </p:blipFill>
        <p:spPr>
          <a:xfrm>
            <a:off x="4411325" y="1420537"/>
            <a:ext cx="3302651" cy="290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